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325" r:id="rId2"/>
    <p:sldId id="272" r:id="rId3"/>
    <p:sldId id="264" r:id="rId4"/>
    <p:sldId id="277" r:id="rId5"/>
    <p:sldId id="286" r:id="rId6"/>
    <p:sldId id="326" r:id="rId7"/>
    <p:sldId id="324" r:id="rId8"/>
    <p:sldId id="327" r:id="rId9"/>
    <p:sldId id="328" r:id="rId10"/>
    <p:sldId id="285" r:id="rId11"/>
    <p:sldId id="29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8000FF"/>
    <a:srgbClr val="008000"/>
    <a:srgbClr val="00FF00"/>
    <a:srgbClr val="FF0000"/>
    <a:srgbClr val="0080FF"/>
    <a:srgbClr val="66FFCC"/>
    <a:srgbClr val="FF66FF"/>
    <a:srgbClr val="FFFF00"/>
    <a:srgbClr val="804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2466" autoAdjust="0"/>
  </p:normalViewPr>
  <p:slideViewPr>
    <p:cSldViewPr>
      <p:cViewPr varScale="1">
        <p:scale>
          <a:sx n="72" d="100"/>
          <a:sy n="72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38F6F-D0B3-3F44-ADB4-75FBC6CA372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2714A-2CD6-DC45-9E73-4E9F3562E8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90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www.doctronics.co.uk/resistor.htm</a:t>
            </a:r>
            <a:endParaRPr lang="en-US" dirty="0"/>
          </a:p>
          <a:p>
            <a:r>
              <a:rPr lang="en-US" dirty="0"/>
              <a:t>http://</a:t>
            </a:r>
            <a:r>
              <a:rPr lang="en-US" dirty="0" err="1"/>
              <a:t>www.electronicshub.org</a:t>
            </a:r>
            <a:r>
              <a:rPr lang="en-US" dirty="0"/>
              <a:t>/resistors/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714A-2CD6-DC45-9E73-4E9F3562E81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40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Brown-black-black = 10 ohms; brown-black-brown = 100 ohms; green-blue-black = 56 ohms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714A-2CD6-DC45-9E73-4E9F3562E81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44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Br-</a:t>
            </a:r>
            <a:r>
              <a:rPr lang="en-US" dirty="0" err="1"/>
              <a:t>gr</a:t>
            </a:r>
            <a:r>
              <a:rPr lang="en-US" dirty="0"/>
              <a:t>-black=18, </a:t>
            </a:r>
            <a:r>
              <a:rPr lang="en-US" dirty="0" err="1"/>
              <a:t>gr-red-blac</a:t>
            </a:r>
            <a:r>
              <a:rPr lang="en-US" dirty="0"/>
              <a:t>=82,</a:t>
            </a:r>
            <a:r>
              <a:rPr lang="en-US" baseline="0" dirty="0"/>
              <a:t> </a:t>
            </a:r>
            <a:r>
              <a:rPr lang="en-US" baseline="0" dirty="0" err="1"/>
              <a:t>yel-viol-bl</a:t>
            </a:r>
            <a:r>
              <a:rPr lang="en-US" baseline="0" dirty="0"/>
              <a:t>=47, brow-red-</a:t>
            </a:r>
            <a:r>
              <a:rPr lang="en-US" baseline="0" dirty="0" err="1"/>
              <a:t>bl</a:t>
            </a:r>
            <a:r>
              <a:rPr lang="en-US" baseline="0" dirty="0"/>
              <a:t>=12, red-viol-</a:t>
            </a:r>
            <a:r>
              <a:rPr lang="en-US" baseline="0" dirty="0" err="1"/>
              <a:t>bl</a:t>
            </a:r>
            <a:r>
              <a:rPr lang="en-US" baseline="0" dirty="0"/>
              <a:t>=27, or-</a:t>
            </a:r>
            <a:r>
              <a:rPr lang="en-US" baseline="0" dirty="0" err="1"/>
              <a:t>wht-bl</a:t>
            </a:r>
            <a:r>
              <a:rPr lang="en-US" baseline="0" dirty="0"/>
              <a:t>=39</a:t>
            </a:r>
          </a:p>
          <a:p>
            <a:r>
              <a:rPr lang="en-US" dirty="0"/>
              <a:t>http://</a:t>
            </a:r>
            <a:r>
              <a:rPr lang="en-US" dirty="0" err="1"/>
              <a:t>en.wikipedia.org/wiki/Electronic_color_code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714A-2CD6-DC45-9E73-4E9F3562E81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45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714A-2CD6-DC45-9E73-4E9F3562E81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http://www.khazar.com/academics/portal/ucsc/2010winter/art22/class05.php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714A-2CD6-DC45-9E73-4E9F3562E81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71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BFB0-C780-6040-8DB5-9E62E452B304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59A4-5460-E14B-8847-14D0D37EB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BFB0-C780-6040-8DB5-9E62E452B304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59A4-5460-E14B-8847-14D0D37EB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BFB0-C780-6040-8DB5-9E62E452B304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59A4-5460-E14B-8847-14D0D37EB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BFB0-C780-6040-8DB5-9E62E452B304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59A4-5460-E14B-8847-14D0D37EB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BFB0-C780-6040-8DB5-9E62E452B304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59A4-5460-E14B-8847-14D0D37EB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BFB0-C780-6040-8DB5-9E62E452B304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59A4-5460-E14B-8847-14D0D37EB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BFB0-C780-6040-8DB5-9E62E452B304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59A4-5460-E14B-8847-14D0D37EB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BFB0-C780-6040-8DB5-9E62E452B304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59A4-5460-E14B-8847-14D0D37EB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BFB0-C780-6040-8DB5-9E62E452B304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59A4-5460-E14B-8847-14D0D37EB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BFB0-C780-6040-8DB5-9E62E452B304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59A4-5460-E14B-8847-14D0D37EB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BFB0-C780-6040-8DB5-9E62E452B304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59A4-5460-E14B-8847-14D0D37EB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4BFB0-C780-6040-8DB5-9E62E452B304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759A4-5460-E14B-8847-14D0D37EB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7.jpeg"/><Relationship Id="rId7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3903500-BE83-4791-B16C-D0D58C4DE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2708920"/>
            <a:ext cx="2848918" cy="209048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B4340F1-F5EE-4922-9232-8AE5181E19CB}"/>
              </a:ext>
            </a:extLst>
          </p:cNvPr>
          <p:cNvSpPr/>
          <p:nvPr/>
        </p:nvSpPr>
        <p:spPr>
          <a:xfrm>
            <a:off x="467544" y="260648"/>
            <a:ext cx="7956865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5400" b="1" dirty="0">
                <a:ln w="1905"/>
                <a:solidFill>
                  <a:srgbClr val="008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GB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Component placement</a:t>
            </a:r>
          </a:p>
          <a:p>
            <a:r>
              <a:rPr lang="en-GB" sz="3600" b="1" dirty="0">
                <a:ln w="1905"/>
                <a:solidFill>
                  <a:srgbClr val="8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B06223-60E4-40A0-95D8-09DB75654D9D}"/>
              </a:ext>
            </a:extLst>
          </p:cNvPr>
          <p:cNvSpPr txBox="1"/>
          <p:nvPr/>
        </p:nvSpPr>
        <p:spPr>
          <a:xfrm>
            <a:off x="2127976" y="1520911"/>
            <a:ext cx="208823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Light</a:t>
            </a:r>
          </a:p>
          <a:p>
            <a:r>
              <a:rPr lang="en-GB" sz="1100" dirty="0">
                <a:solidFill>
                  <a:srgbClr val="FF0000"/>
                </a:solidFill>
              </a:rPr>
              <a:t>(You need to make sure the positive pin goes to the + hole)</a:t>
            </a:r>
            <a:endParaRPr lang="en-US" sz="1100" dirty="0">
              <a:solidFill>
                <a:srgbClr val="FF0000"/>
              </a:solidFill>
            </a:endParaRPr>
          </a:p>
          <a:p>
            <a:endParaRPr lang="en-GB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8E7375-5209-47A3-A20F-7301E974C3D1}"/>
              </a:ext>
            </a:extLst>
          </p:cNvPr>
          <p:cNvSpPr txBox="1"/>
          <p:nvPr/>
        </p:nvSpPr>
        <p:spPr>
          <a:xfrm>
            <a:off x="4103948" y="1520911"/>
            <a:ext cx="267738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Transistor</a:t>
            </a:r>
          </a:p>
          <a:p>
            <a:r>
              <a:rPr lang="en-GB" sz="1100" dirty="0">
                <a:solidFill>
                  <a:srgbClr val="FF0000"/>
                </a:solidFill>
              </a:rPr>
              <a:t>(Make sure the shape of the Transistor matches the white outline)</a:t>
            </a:r>
            <a:endParaRPr lang="en-US" sz="1100" dirty="0">
              <a:solidFill>
                <a:srgbClr val="FF0000"/>
              </a:solidFill>
            </a:endParaRPr>
          </a:p>
          <a:p>
            <a:endParaRPr lang="en-GB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3E7752-F5A1-43E4-8F6B-F16D1B865281}"/>
              </a:ext>
            </a:extLst>
          </p:cNvPr>
          <p:cNvSpPr txBox="1"/>
          <p:nvPr/>
        </p:nvSpPr>
        <p:spPr>
          <a:xfrm>
            <a:off x="6156176" y="2870845"/>
            <a:ext cx="208823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300R Resistor</a:t>
            </a:r>
          </a:p>
          <a:p>
            <a:r>
              <a:rPr lang="en-GB" sz="1100" dirty="0">
                <a:solidFill>
                  <a:srgbClr val="FF0000"/>
                </a:solidFill>
              </a:rPr>
              <a:t>(Does not matter which way round the pins go)</a:t>
            </a:r>
          </a:p>
          <a:p>
            <a:r>
              <a:rPr lang="en-US" sz="11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Orange</a:t>
            </a:r>
            <a:r>
              <a:rPr lang="en-US" sz="11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1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Black, Brown</a:t>
            </a:r>
            <a:r>
              <a:rPr lang="en-US" sz="11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1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Gold</a:t>
            </a:r>
            <a:endParaRPr lang="en-US" sz="1100" dirty="0"/>
          </a:p>
          <a:p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47F680-C332-4C28-95D0-F87DD4C86D7F}"/>
              </a:ext>
            </a:extLst>
          </p:cNvPr>
          <p:cNvSpPr txBox="1"/>
          <p:nvPr/>
        </p:nvSpPr>
        <p:spPr>
          <a:xfrm>
            <a:off x="6156176" y="400506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Power source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B141A5-8316-40A7-B96A-0CD74DA50E3C}"/>
              </a:ext>
            </a:extLst>
          </p:cNvPr>
          <p:cNvSpPr txBox="1"/>
          <p:nvPr/>
        </p:nvSpPr>
        <p:spPr>
          <a:xfrm>
            <a:off x="3779911" y="5262807"/>
            <a:ext cx="236694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100k Resistor</a:t>
            </a:r>
          </a:p>
          <a:p>
            <a:r>
              <a:rPr lang="en-GB" sz="1100" dirty="0">
                <a:solidFill>
                  <a:srgbClr val="FF0000"/>
                </a:solidFill>
              </a:rPr>
              <a:t>(Does not matter which way round the pins go)</a:t>
            </a:r>
            <a:endParaRPr lang="en-US" sz="1100" dirty="0">
              <a:solidFill>
                <a:srgbClr val="FF0000"/>
              </a:solidFill>
            </a:endParaRPr>
          </a:p>
          <a:p>
            <a:r>
              <a:rPr lang="en-US" sz="12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Brown</a:t>
            </a:r>
            <a:r>
              <a:rPr lang="en-US" sz="12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2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Black, Yellow</a:t>
            </a:r>
            <a:r>
              <a:rPr lang="en-US" sz="12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2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Gold</a:t>
            </a:r>
            <a:endParaRPr lang="en-US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24D63C-8043-42DA-9251-2D8ED012E8F1}"/>
              </a:ext>
            </a:extLst>
          </p:cNvPr>
          <p:cNvSpPr txBox="1"/>
          <p:nvPr/>
        </p:nvSpPr>
        <p:spPr>
          <a:xfrm>
            <a:off x="539552" y="3866564"/>
            <a:ext cx="218054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Light Dependent Resistor</a:t>
            </a:r>
          </a:p>
          <a:p>
            <a:r>
              <a:rPr lang="en-GB" sz="1100" dirty="0">
                <a:solidFill>
                  <a:srgbClr val="FF0000"/>
                </a:solidFill>
              </a:rPr>
              <a:t>(Does not matter which way round the pins go)</a:t>
            </a:r>
            <a:endParaRPr lang="en-US" sz="11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0950198-9CB4-40A5-B4E1-59C2B7538F9C}"/>
              </a:ext>
            </a:extLst>
          </p:cNvPr>
          <p:cNvCxnSpPr/>
          <p:nvPr/>
        </p:nvCxnSpPr>
        <p:spPr>
          <a:xfrm flipV="1">
            <a:off x="4355976" y="4869160"/>
            <a:ext cx="0" cy="393647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8FC6365-EE7E-46B0-8E01-BBC948C59B61}"/>
              </a:ext>
            </a:extLst>
          </p:cNvPr>
          <p:cNvCxnSpPr>
            <a:cxnSpLocks/>
          </p:cNvCxnSpPr>
          <p:nvPr/>
        </p:nvCxnSpPr>
        <p:spPr>
          <a:xfrm flipH="1">
            <a:off x="5777285" y="3222878"/>
            <a:ext cx="433214" cy="191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A9C71F5-C70D-42FD-A9F3-913EBF3AC7F4}"/>
              </a:ext>
            </a:extLst>
          </p:cNvPr>
          <p:cNvCxnSpPr>
            <a:cxnSpLocks/>
          </p:cNvCxnSpPr>
          <p:nvPr/>
        </p:nvCxnSpPr>
        <p:spPr>
          <a:xfrm flipV="1">
            <a:off x="2240521" y="4220725"/>
            <a:ext cx="567705" cy="1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ADF247F-78B8-46A2-BE2E-527688D1D387}"/>
              </a:ext>
            </a:extLst>
          </p:cNvPr>
          <p:cNvCxnSpPr>
            <a:cxnSpLocks/>
          </p:cNvCxnSpPr>
          <p:nvPr/>
        </p:nvCxnSpPr>
        <p:spPr>
          <a:xfrm>
            <a:off x="3347864" y="2219927"/>
            <a:ext cx="0" cy="441956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1BFA989-19FA-459A-809D-1948347272A0}"/>
              </a:ext>
            </a:extLst>
          </p:cNvPr>
          <p:cNvCxnSpPr>
            <a:cxnSpLocks/>
          </p:cNvCxnSpPr>
          <p:nvPr/>
        </p:nvCxnSpPr>
        <p:spPr>
          <a:xfrm>
            <a:off x="4328468" y="2219927"/>
            <a:ext cx="0" cy="441956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E3BF83CA-B065-4852-9B74-8C5C190D67FA}"/>
              </a:ext>
            </a:extLst>
          </p:cNvPr>
          <p:cNvSpPr txBox="1"/>
          <p:nvPr/>
        </p:nvSpPr>
        <p:spPr>
          <a:xfrm>
            <a:off x="6146862" y="4325364"/>
            <a:ext cx="208823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</a:rPr>
              <a:t>(Make sure the positive lead goes to the + hole)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90B99B3-2659-4F52-8380-0ADFF66AF953}"/>
              </a:ext>
            </a:extLst>
          </p:cNvPr>
          <p:cNvCxnSpPr>
            <a:cxnSpLocks/>
          </p:cNvCxnSpPr>
          <p:nvPr/>
        </p:nvCxnSpPr>
        <p:spPr>
          <a:xfrm flipH="1">
            <a:off x="5786202" y="4186865"/>
            <a:ext cx="433214" cy="191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LDR Pinout, Working, Applications &amp; Datasheet">
            <a:extLst>
              <a:ext uri="{FF2B5EF4-FFF2-40B4-BE49-F238E27FC236}">
                <a16:creationId xmlns:a16="http://schemas.microsoft.com/office/drawing/2014/main" id="{BFEEC71D-A6AC-4294-96EC-25F8659C2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83759">
            <a:off x="755576" y="3045477"/>
            <a:ext cx="985712" cy="533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4RR5000H1D1 | 3 V Red LED 5mm Through Hole, Ledtech L4RR5000H1D1 | RS  Components">
            <a:extLst>
              <a:ext uri="{FF2B5EF4-FFF2-40B4-BE49-F238E27FC236}">
                <a16:creationId xmlns:a16="http://schemas.microsoft.com/office/drawing/2014/main" id="{A7DDEADF-FD03-4DF2-ADB7-90AAD7ACA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180307">
            <a:off x="1474653" y="1627211"/>
            <a:ext cx="708724" cy="71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2N3904 Through Hole NPN Bipolar Transistors 50 Pcs: Amazon.co.uk: DIY &amp;  Tools">
            <a:extLst>
              <a:ext uri="{FF2B5EF4-FFF2-40B4-BE49-F238E27FC236}">
                <a16:creationId xmlns:a16="http://schemas.microsoft.com/office/drawing/2014/main" id="{A6E45F71-6C70-4888-AF23-BD8EDAB27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147" y="1495689"/>
            <a:ext cx="750877" cy="774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300 Ohm 0.25W Carbon Film Resistor, Medium Quality">
            <a:extLst>
              <a:ext uri="{FF2B5EF4-FFF2-40B4-BE49-F238E27FC236}">
                <a16:creationId xmlns:a16="http://schemas.microsoft.com/office/drawing/2014/main" id="{62CD9B5B-58E8-4955-BB13-9E375F6054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492" y="2485408"/>
            <a:ext cx="921832" cy="92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D0DB3FEF-7A1D-485A-B5B5-24B822A4FF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34056">
            <a:off x="6533103" y="4923103"/>
            <a:ext cx="956294" cy="341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Deepak Enterprise 100k ohm 1/4w 5% carbon film resistor - Set of 100:  Amazon.in: Industrial &amp; Scientific">
            <a:extLst>
              <a:ext uri="{FF2B5EF4-FFF2-40B4-BE49-F238E27FC236}">
                <a16:creationId xmlns:a16="http://schemas.microsoft.com/office/drawing/2014/main" id="{3DDFB359-A901-4C42-8318-874DB0069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823" y="5337089"/>
            <a:ext cx="1024433" cy="102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664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418312" y="1241441"/>
            <a:ext cx="289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Comic Sans MS"/>
              </a:rPr>
              <a:t>Resistors restrict or limit the flow of current in a circuit and is measured in ohms.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408981" y="26272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Comic Sans MS"/>
              </a:rPr>
              <a:t>LED - A light-emitting diode that glows when electricity passes through it. They come in a range of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Comic Sans MS"/>
              </a:rPr>
              <a:t>colours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Comic Sans MS"/>
              </a:rPr>
              <a:t>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133600" y="1676400"/>
            <a:ext cx="2667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Comic Sans MS"/>
              </a:rPr>
              <a:t>Integrated circuit is a miniature circuit etched onto a piece of silicon, often called a chip.</a:t>
            </a:r>
          </a:p>
        </p:txBody>
      </p:sp>
      <p:pic>
        <p:nvPicPr>
          <p:cNvPr id="8196" name="Picture 4" descr="Right-angle PCB Traces: It's Time to Kill the Myths | NWES Blog">
            <a:extLst>
              <a:ext uri="{FF2B5EF4-FFF2-40B4-BE49-F238E27FC236}">
                <a16:creationId xmlns:a16="http://schemas.microsoft.com/office/drawing/2014/main" id="{0C30F722-1753-4F89-B3D8-5D2428EB9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38" y="4495800"/>
            <a:ext cx="2061148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CFR100J100R | TE Connectivity 100Ω Carbon Film Resistor 1W ±5% CFR100J100R  | RS Components">
            <a:extLst>
              <a:ext uri="{FF2B5EF4-FFF2-40B4-BE49-F238E27FC236}">
                <a16:creationId xmlns:a16="http://schemas.microsoft.com/office/drawing/2014/main" id="{2F8F98C9-D4FD-4882-AFC8-C79E3844C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378" y="262722"/>
            <a:ext cx="1972816" cy="1018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Integrated Circuits – Mindsets Online">
            <a:extLst>
              <a:ext uri="{FF2B5EF4-FFF2-40B4-BE49-F238E27FC236}">
                <a16:creationId xmlns:a16="http://schemas.microsoft.com/office/drawing/2014/main" id="{BBCF6CB4-7AE2-4115-B810-BCE3E1CF0A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91" y="1951672"/>
            <a:ext cx="1972309" cy="147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>
            <a:extLst>
              <a:ext uri="{FF2B5EF4-FFF2-40B4-BE49-F238E27FC236}">
                <a16:creationId xmlns:a16="http://schemas.microsoft.com/office/drawing/2014/main" id="{E181105A-5237-4CB6-85BE-D121C3E0CE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38" y="222422"/>
            <a:ext cx="1175308" cy="1121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4" name="Picture 12" descr="Light Dependent Resistor (LDR) Photocell (GL5506, GL5516, GL5528, GL5537,  GL5539, GL5549)">
            <a:extLst>
              <a:ext uri="{FF2B5EF4-FFF2-40B4-BE49-F238E27FC236}">
                <a16:creationId xmlns:a16="http://schemas.microsoft.com/office/drawing/2014/main" id="{448FB815-BBAB-4D23-B74B-45EAF7B6E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701" y="2804743"/>
            <a:ext cx="2134319" cy="1122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8B6A0DF0-CB43-4C66-A55B-64CD06B50CDE}"/>
              </a:ext>
            </a:extLst>
          </p:cNvPr>
          <p:cNvSpPr txBox="1"/>
          <p:nvPr/>
        </p:nvSpPr>
        <p:spPr>
          <a:xfrm>
            <a:off x="6326898" y="2924944"/>
            <a:ext cx="255577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GB" sz="1600" b="0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Light dependent resistors, LDRs, are electronic components that are used to detect light &amp; change the operation of a circuit dependent upon the light levels.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72678" y="3610462"/>
            <a:ext cx="370830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An integrated circuit (IC), sometimes called a </a:t>
            </a:r>
            <a:r>
              <a:rPr lang="en-GB" b="0" i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chip</a:t>
            </a:r>
            <a:r>
              <a:rPr lang="en-GB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or microchip, is a semiconductor wafer on which thousands or millions of tiny resistors, capacitors, and transistors are fabricated. An IC can function as an amplifier, oscillator, timer, counter, computer memory, or microprocessor.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1066800" y="3809999"/>
            <a:ext cx="1295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8400" y="1981200"/>
            <a:ext cx="1587012" cy="1717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0" y="2209800"/>
            <a:ext cx="2209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0" y="4267200"/>
            <a:ext cx="2447919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9000" y="4267200"/>
            <a:ext cx="218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0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1981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Oval 23"/>
          <p:cNvSpPr/>
          <p:nvPr/>
        </p:nvSpPr>
        <p:spPr>
          <a:xfrm>
            <a:off x="609600" y="1752600"/>
            <a:ext cx="609600" cy="533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048000" y="1752600"/>
            <a:ext cx="609600" cy="533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5562600" y="1828800"/>
            <a:ext cx="609600" cy="533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33400" y="3505200"/>
            <a:ext cx="609600" cy="533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3048000" y="3505200"/>
            <a:ext cx="609600" cy="533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5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562600" y="3505200"/>
            <a:ext cx="609600" cy="533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6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1676400" y="228600"/>
            <a:ext cx="61775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7375E"/>
                </a:solidFill>
              </a:rPr>
              <a:t>Name the components: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481512" y="6035080"/>
            <a:ext cx="3429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/>
                <a:ea typeface="Times New Roman" pitchFamily="-110" charset="0"/>
                <a:cs typeface="Comic Sans MS"/>
              </a:rPr>
              <a:t>Did you know?</a:t>
            </a:r>
            <a:endParaRPr lang="en-US" b="1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halkboard"/>
                <a:cs typeface="Chalkboard"/>
              </a:rPr>
              <a:t>Solder is an alloy of tin and lead. </a:t>
            </a:r>
            <a:endParaRPr lang="en-US" sz="1600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52600" y="5827712"/>
            <a:ext cx="2713037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1A41B3B-5C0F-4CD7-97A2-F9CD7018DA79}"/>
              </a:ext>
            </a:extLst>
          </p:cNvPr>
          <p:cNvSpPr/>
          <p:nvPr/>
        </p:nvSpPr>
        <p:spPr>
          <a:xfrm>
            <a:off x="467544" y="260648"/>
            <a:ext cx="7956865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5400" b="1" dirty="0">
                <a:ln w="1905"/>
                <a:solidFill>
                  <a:srgbClr val="008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GB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Circuit Diagram</a:t>
            </a:r>
          </a:p>
          <a:p>
            <a:r>
              <a:rPr lang="en-GB" sz="3600" b="1" dirty="0">
                <a:ln w="1905"/>
                <a:solidFill>
                  <a:srgbClr val="8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F7FA45D-C2BC-4B09-81F7-41FD7AEFF0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61" y="1196752"/>
            <a:ext cx="3890915" cy="472778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/>
          <p:cNvGrpSpPr/>
          <p:nvPr/>
        </p:nvGrpSpPr>
        <p:grpSpPr>
          <a:xfrm>
            <a:off x="5791200" y="3429000"/>
            <a:ext cx="3048000" cy="3201194"/>
            <a:chOff x="5791200" y="3429000"/>
            <a:chExt cx="3048000" cy="3201194"/>
          </a:xfrm>
        </p:grpSpPr>
        <p:grpSp>
          <p:nvGrpSpPr>
            <p:cNvPr id="31" name="Group 30"/>
            <p:cNvGrpSpPr/>
            <p:nvPr/>
          </p:nvGrpSpPr>
          <p:grpSpPr>
            <a:xfrm>
              <a:off x="5791200" y="3505200"/>
              <a:ext cx="3048000" cy="3124200"/>
              <a:chOff x="5486400" y="3505200"/>
              <a:chExt cx="3352800" cy="3124200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5486400" y="3505200"/>
                <a:ext cx="3352800" cy="162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5486400" y="3817620"/>
                <a:ext cx="3352800" cy="162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Rectangle 14"/>
              <p:cNvSpPr/>
              <p:nvPr/>
            </p:nvSpPr>
            <p:spPr>
              <a:xfrm>
                <a:off x="5486400" y="3505200"/>
                <a:ext cx="3352800" cy="3124200"/>
              </a:xfrm>
              <a:prstGeom prst="rect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5486400" y="4130040"/>
                <a:ext cx="3352800" cy="162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486400" y="4440832"/>
                <a:ext cx="3352800" cy="162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5486400" y="4754880"/>
                <a:ext cx="3352800" cy="162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486400" y="5067300"/>
                <a:ext cx="3352800" cy="162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486400" y="5378092"/>
                <a:ext cx="3352800" cy="162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486400" y="5690512"/>
                <a:ext cx="3352800" cy="162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5486400" y="6004560"/>
                <a:ext cx="3352800" cy="162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5486400" y="6315352"/>
                <a:ext cx="3352800" cy="162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Connector 29"/>
            <p:cNvCxnSpPr>
              <a:stCxn id="15" idx="0"/>
              <a:endCxn id="15" idx="2"/>
            </p:cNvCxnSpPr>
            <p:nvPr/>
          </p:nvCxnSpPr>
          <p:spPr>
            <a:xfrm rot="16200000" flipH="1">
              <a:off x="5753100" y="5067300"/>
              <a:ext cx="31242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7315200" y="3505200"/>
              <a:ext cx="1524000" cy="304800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315200" y="3810000"/>
              <a:ext cx="1524000" cy="304800"/>
            </a:xfrm>
            <a:prstGeom prst="rect">
              <a:avLst/>
            </a:prstGeom>
            <a:solidFill>
              <a:srgbClr val="804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315200" y="4114800"/>
              <a:ext cx="1524000" cy="304800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315200" y="4419600"/>
              <a:ext cx="1524000" cy="381000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315200" y="4800600"/>
              <a:ext cx="1524000" cy="3048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315200" y="5105400"/>
              <a:ext cx="1524000" cy="304800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315200" y="5410200"/>
              <a:ext cx="1524000" cy="304800"/>
            </a:xfrm>
            <a:prstGeom prst="rect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315200" y="5715000"/>
              <a:ext cx="1524000" cy="304800"/>
            </a:xfrm>
            <a:prstGeom prst="rect">
              <a:avLst/>
            </a:prstGeom>
            <a:solidFill>
              <a:srgbClr val="8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315200" y="6019800"/>
              <a:ext cx="1524000" cy="3048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400800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400800" y="37454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1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400800" y="4050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400800" y="4431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3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400800" y="47360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4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400800" y="50408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5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400800" y="53456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6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400800" y="56504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7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400800" y="5955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8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400800" y="62600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9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762000" y="0"/>
            <a:ext cx="8077200" cy="3276600"/>
            <a:chOff x="762000" y="0"/>
            <a:chExt cx="8077200" cy="3276600"/>
          </a:xfrm>
        </p:grpSpPr>
        <p:pic>
          <p:nvPicPr>
            <p:cNvPr id="2" name="Picture 1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0"/>
              <a:ext cx="6934200" cy="3276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" name="TextBox 53"/>
            <p:cNvSpPr txBox="1"/>
            <p:nvPr/>
          </p:nvSpPr>
          <p:spPr>
            <a:xfrm>
              <a:off x="6858000" y="0"/>
              <a:ext cx="19812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halkboard"/>
                <a:cs typeface="Chalkboard"/>
              </a:endParaRPr>
            </a:p>
            <a:p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halkboard"/>
                  <a:cs typeface="Chalkboard"/>
                </a:rPr>
                <a:t>       +/- 5%</a:t>
              </a:r>
            </a:p>
            <a:p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halkboard"/>
                  <a:cs typeface="Chalkboard"/>
                </a:rPr>
                <a:t>OR silver </a:t>
              </a:r>
            </a:p>
            <a:p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halkboard"/>
                  <a:cs typeface="Chalkboard"/>
                </a:rPr>
                <a:t>        +/- 10%     </a:t>
              </a:r>
            </a:p>
          </p:txBody>
        </p:sp>
      </p:grpSp>
      <p:cxnSp>
        <p:nvCxnSpPr>
          <p:cNvPr id="57" name="Straight Arrow Connector 56"/>
          <p:cNvCxnSpPr/>
          <p:nvPr/>
        </p:nvCxnSpPr>
        <p:spPr>
          <a:xfrm rot="5400000" flipH="1" flipV="1">
            <a:off x="534194" y="3428206"/>
            <a:ext cx="1524000" cy="1588"/>
          </a:xfrm>
          <a:prstGeom prst="straightConnector1">
            <a:avLst/>
          </a:prstGeom>
          <a:ln w="57150" cmpd="sng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2438400" y="5181600"/>
            <a:ext cx="281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mic Sans MS"/>
                <a:cs typeface="Comic Sans MS"/>
              </a:rPr>
              <a:t>Tells how many ‘0’ you should write after the digits you already have: Red = 2 = 00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295400" y="4114800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mic Sans MS"/>
                <a:cs typeface="Comic Sans MS"/>
              </a:rPr>
              <a:t>Yellow = 4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819400" y="4736068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mic Sans MS"/>
                <a:cs typeface="Comic Sans MS"/>
              </a:rPr>
              <a:t>Violet = 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 rot="5400000" flipH="1" flipV="1">
            <a:off x="2058194" y="4037806"/>
            <a:ext cx="1524000" cy="1588"/>
          </a:xfrm>
          <a:prstGeom prst="straightConnector1">
            <a:avLst/>
          </a:prstGeom>
          <a:ln w="57150" cmpd="sng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 flipH="1" flipV="1">
            <a:off x="3620294" y="4456906"/>
            <a:ext cx="2971800" cy="1588"/>
          </a:xfrm>
          <a:prstGeom prst="straightConnector1">
            <a:avLst/>
          </a:prstGeom>
          <a:ln w="57150" cmpd="sng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Left Arrow 64"/>
          <p:cNvSpPr/>
          <p:nvPr/>
        </p:nvSpPr>
        <p:spPr>
          <a:xfrm>
            <a:off x="1676400" y="5486400"/>
            <a:ext cx="685800" cy="457200"/>
          </a:xfrm>
          <a:prstGeom prst="leftArrow">
            <a:avLst/>
          </a:prstGeom>
          <a:solidFill>
            <a:srgbClr val="FF66FF"/>
          </a:solidFill>
          <a:ln>
            <a:solidFill>
              <a:srgbClr val="66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228600" y="4876800"/>
            <a:ext cx="1500681" cy="1352729"/>
            <a:chOff x="228600" y="4876800"/>
            <a:chExt cx="1500681" cy="1352729"/>
          </a:xfrm>
        </p:grpSpPr>
        <p:grpSp>
          <p:nvGrpSpPr>
            <p:cNvPr id="67" name="Group 66"/>
            <p:cNvGrpSpPr/>
            <p:nvPr/>
          </p:nvGrpSpPr>
          <p:grpSpPr>
            <a:xfrm>
              <a:off x="228600" y="4876800"/>
              <a:ext cx="1500681" cy="1352729"/>
              <a:chOff x="228600" y="5562600"/>
              <a:chExt cx="1500681" cy="1352729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228600" y="5715000"/>
                <a:ext cx="1500681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latin typeface="Comic Sans MS"/>
                    <a:cs typeface="Comic Sans MS"/>
                  </a:rPr>
                  <a:t>47 00 </a:t>
                </a:r>
              </a:p>
              <a:p>
                <a:r>
                  <a:rPr lang="en-US" b="1" dirty="0">
                    <a:latin typeface="Comic Sans MS"/>
                    <a:cs typeface="Comic Sans MS"/>
                  </a:rPr>
                  <a:t>      (ohms)</a:t>
                </a:r>
              </a:p>
              <a:p>
                <a:endParaRPr lang="en-US" b="1" dirty="0">
                  <a:latin typeface="Comic Sans MS"/>
                  <a:cs typeface="Comic Sans MS"/>
                </a:endParaRPr>
              </a:p>
              <a:p>
                <a:r>
                  <a:rPr lang="en-US" b="1" dirty="0">
                    <a:latin typeface="Comic Sans MS"/>
                    <a:cs typeface="Comic Sans MS"/>
                  </a:rPr>
                  <a:t>4.7 </a:t>
                </a:r>
                <a:r>
                  <a:rPr lang="en-US" b="1" dirty="0" err="1">
                    <a:latin typeface="Comic Sans MS"/>
                    <a:cs typeface="Comic Sans MS"/>
                  </a:rPr>
                  <a:t>k</a:t>
                </a:r>
                <a:r>
                  <a:rPr lang="en-US" b="1" dirty="0">
                    <a:latin typeface="Comic Sans MS"/>
                    <a:cs typeface="Comic Sans MS"/>
                  </a:rPr>
                  <a:t>  </a:t>
                </a:r>
                <a:endParaRPr lang="en-US" dirty="0"/>
              </a:p>
            </p:txBody>
          </p:sp>
          <p:pic>
            <p:nvPicPr>
              <p:cNvPr id="66" name="Picture 65"/>
              <p:cNvPicPr/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6800" y="5562600"/>
                <a:ext cx="457200" cy="4148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68" name="Picture 67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5791200"/>
              <a:ext cx="457200" cy="414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9" name="Picture 6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5400" y="304800"/>
            <a:ext cx="457200" cy="414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Rectangle 69"/>
          <p:cNvSpPr/>
          <p:nvPr/>
        </p:nvSpPr>
        <p:spPr>
          <a:xfrm>
            <a:off x="228600" y="-85130"/>
            <a:ext cx="39834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 =    </a:t>
            </a:r>
            <a:r>
              <a:rPr lang="en-GB" sz="3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resistance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6200" y="6400800"/>
            <a:ext cx="5029200" cy="3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The letter K means kilo-ohm = 1000 ohms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81200" y="0"/>
            <a:ext cx="7355890" cy="33547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7375E"/>
                </a:solidFill>
                <a:effectLst/>
              </a:rPr>
              <a:t>Name the components:</a:t>
            </a:r>
          </a:p>
          <a:p>
            <a:r>
              <a:rPr lang="en-GB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7375E"/>
                </a:solidFill>
              </a:rPr>
              <a:t>Could you remember how to identify LED positive and negative side?</a:t>
            </a:r>
          </a:p>
          <a:p>
            <a:endParaRPr lang="en-GB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17375E"/>
              </a:solidFill>
              <a:effectLst/>
            </a:endParaRPr>
          </a:p>
          <a:p>
            <a:endParaRPr lang="en-GB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17375E"/>
              </a:solidFill>
            </a:endParaRPr>
          </a:p>
          <a:p>
            <a:endParaRPr lang="en-GB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17375E"/>
              </a:solidFill>
              <a:effectLst/>
            </a:endParaRPr>
          </a:p>
          <a:p>
            <a:r>
              <a:rPr lang="en-GB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7375E"/>
                </a:solidFill>
              </a:rPr>
              <a:t>Calculate the value of each Resistor:</a:t>
            </a:r>
            <a:r>
              <a:rPr lang="en-GB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7375E"/>
                </a:solidFill>
                <a:effectLst/>
              </a:rPr>
              <a:t>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6798467" y="1143000"/>
            <a:ext cx="2345533" cy="19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228600" y="0"/>
            <a:ext cx="1800955" cy="3048000"/>
            <a:chOff x="381000" y="457200"/>
            <a:chExt cx="1800955" cy="3048000"/>
          </a:xfrm>
        </p:grpSpPr>
        <p:pic>
          <p:nvPicPr>
            <p:cNvPr id="2" name="Picture 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457200"/>
              <a:ext cx="1295400" cy="304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4"/>
            <p:cNvSpPr/>
            <p:nvPr/>
          </p:nvSpPr>
          <p:spPr>
            <a:xfrm>
              <a:off x="381000" y="2286000"/>
              <a:ext cx="50555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sz="5400" b="1" cap="none" spc="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?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676400" y="2286000"/>
              <a:ext cx="50555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sz="5400" b="1" cap="none" spc="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?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04800" y="4800600"/>
            <a:ext cx="3505200" cy="685800"/>
            <a:chOff x="304800" y="4800600"/>
            <a:chExt cx="3505200" cy="685800"/>
          </a:xfrm>
        </p:grpSpPr>
        <p:grpSp>
          <p:nvGrpSpPr>
            <p:cNvPr id="14" name="Group 13"/>
            <p:cNvGrpSpPr/>
            <p:nvPr/>
          </p:nvGrpSpPr>
          <p:grpSpPr>
            <a:xfrm>
              <a:off x="304800" y="4800600"/>
              <a:ext cx="3505200" cy="685800"/>
              <a:chOff x="2057400" y="2971800"/>
              <a:chExt cx="3505200" cy="685800"/>
            </a:xfrm>
            <a:solidFill>
              <a:schemeClr val="tx2">
                <a:lumMod val="40000"/>
                <a:lumOff val="60000"/>
              </a:schemeClr>
            </a:solidFill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2057400" y="3352800"/>
                <a:ext cx="3505200" cy="1588"/>
              </a:xfrm>
              <a:prstGeom prst="line">
                <a:avLst/>
              </a:prstGeom>
              <a:grpFill/>
              <a:ln w="5715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Rounded Rectangle 7"/>
              <p:cNvSpPr/>
              <p:nvPr/>
            </p:nvSpPr>
            <p:spPr>
              <a:xfrm>
                <a:off x="2743200" y="2971800"/>
                <a:ext cx="2209800" cy="685800"/>
              </a:xfrm>
              <a:prstGeom prst="round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 rot="5400000">
              <a:off x="1029494" y="5143500"/>
              <a:ext cx="685006" cy="794"/>
            </a:xfrm>
            <a:prstGeom prst="line">
              <a:avLst/>
            </a:prstGeom>
            <a:ln w="76200" cmpd="sng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1410494" y="5142706"/>
              <a:ext cx="685006" cy="794"/>
            </a:xfrm>
            <a:prstGeom prst="line">
              <a:avLst/>
            </a:prstGeom>
            <a:ln w="762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1867694" y="5142706"/>
              <a:ext cx="685006" cy="794"/>
            </a:xfrm>
            <a:prstGeom prst="line">
              <a:avLst/>
            </a:prstGeom>
            <a:ln w="76200" cmpd="sng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477294" y="5142706"/>
              <a:ext cx="685006" cy="794"/>
            </a:xfrm>
            <a:prstGeom prst="line">
              <a:avLst/>
            </a:prstGeom>
            <a:ln w="76200" cmpd="sng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13"/>
          <p:cNvGrpSpPr/>
          <p:nvPr/>
        </p:nvGrpSpPr>
        <p:grpSpPr>
          <a:xfrm>
            <a:off x="304800" y="5791200"/>
            <a:ext cx="3505200" cy="685800"/>
            <a:chOff x="2057400" y="2971800"/>
            <a:chExt cx="3505200" cy="685800"/>
          </a:xfrm>
          <a:solidFill>
            <a:schemeClr val="tx2">
              <a:lumMod val="40000"/>
              <a:lumOff val="60000"/>
            </a:schemeClr>
          </a:solidFill>
        </p:grpSpPr>
        <p:cxnSp>
          <p:nvCxnSpPr>
            <p:cNvPr id="28" name="Straight Connector 27"/>
            <p:cNvCxnSpPr/>
            <p:nvPr/>
          </p:nvCxnSpPr>
          <p:spPr>
            <a:xfrm>
              <a:off x="2057400" y="3352800"/>
              <a:ext cx="3505200" cy="1588"/>
            </a:xfrm>
            <a:prstGeom prst="line">
              <a:avLst/>
            </a:prstGeom>
            <a:grpFill/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ounded Rectangle 28"/>
            <p:cNvSpPr/>
            <p:nvPr/>
          </p:nvSpPr>
          <p:spPr>
            <a:xfrm>
              <a:off x="2743200" y="2971800"/>
              <a:ext cx="2209800" cy="685800"/>
            </a:xfrm>
            <a:prstGeom prst="round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4" name="Straight Connector 23"/>
          <p:cNvCxnSpPr/>
          <p:nvPr/>
        </p:nvCxnSpPr>
        <p:spPr>
          <a:xfrm rot="5400000">
            <a:off x="1029494" y="6134100"/>
            <a:ext cx="685006" cy="794"/>
          </a:xfrm>
          <a:prstGeom prst="line">
            <a:avLst/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1410494" y="6133306"/>
            <a:ext cx="685006" cy="794"/>
          </a:xfrm>
          <a:prstGeom prst="line">
            <a:avLst/>
          </a:prstGeom>
          <a:ln w="762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1867694" y="6133306"/>
            <a:ext cx="685006" cy="794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2477294" y="6133306"/>
            <a:ext cx="685006" cy="794"/>
          </a:xfrm>
          <a:prstGeom prst="line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4" name="Group 73"/>
          <p:cNvGrpSpPr/>
          <p:nvPr/>
        </p:nvGrpSpPr>
        <p:grpSpPr>
          <a:xfrm>
            <a:off x="304800" y="3810000"/>
            <a:ext cx="3505200" cy="685800"/>
            <a:chOff x="304800" y="3810000"/>
            <a:chExt cx="3505200" cy="685800"/>
          </a:xfrm>
        </p:grpSpPr>
        <p:grpSp>
          <p:nvGrpSpPr>
            <p:cNvPr id="31" name="Group 13"/>
            <p:cNvGrpSpPr/>
            <p:nvPr/>
          </p:nvGrpSpPr>
          <p:grpSpPr>
            <a:xfrm>
              <a:off x="304800" y="3810000"/>
              <a:ext cx="3505200" cy="685800"/>
              <a:chOff x="2057400" y="2971800"/>
              <a:chExt cx="3505200" cy="685800"/>
            </a:xfrm>
            <a:solidFill>
              <a:schemeClr val="tx2">
                <a:lumMod val="40000"/>
                <a:lumOff val="60000"/>
              </a:schemeClr>
            </a:solidFill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2057400" y="3352800"/>
                <a:ext cx="3505200" cy="1588"/>
              </a:xfrm>
              <a:prstGeom prst="line">
                <a:avLst/>
              </a:prstGeom>
              <a:grpFill/>
              <a:ln w="5715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ounded Rectangle 36"/>
              <p:cNvSpPr/>
              <p:nvPr/>
            </p:nvSpPr>
            <p:spPr>
              <a:xfrm>
                <a:off x="2743200" y="2971800"/>
                <a:ext cx="2209800" cy="685800"/>
              </a:xfrm>
              <a:prstGeom prst="round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2" name="Straight Connector 31"/>
            <p:cNvCxnSpPr/>
            <p:nvPr/>
          </p:nvCxnSpPr>
          <p:spPr>
            <a:xfrm rot="5400000">
              <a:off x="1029494" y="4152900"/>
              <a:ext cx="685006" cy="794"/>
            </a:xfrm>
            <a:prstGeom prst="line">
              <a:avLst/>
            </a:prstGeom>
            <a:ln w="76200" cmpd="sng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1410494" y="4152106"/>
              <a:ext cx="685006" cy="794"/>
            </a:xfrm>
            <a:prstGeom prst="line">
              <a:avLst/>
            </a:prstGeom>
            <a:ln w="762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867694" y="4152106"/>
              <a:ext cx="685006" cy="794"/>
            </a:xfrm>
            <a:prstGeom prst="line">
              <a:avLst/>
            </a:prstGeom>
            <a:ln w="762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2477294" y="4152106"/>
              <a:ext cx="685006" cy="794"/>
            </a:xfrm>
            <a:prstGeom prst="line">
              <a:avLst/>
            </a:prstGeom>
            <a:ln w="76200" cmpd="sng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8" name="Picture 3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0600" y="3886200"/>
            <a:ext cx="457200" cy="414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0600" y="4876800"/>
            <a:ext cx="457200" cy="414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3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0600" y="5943600"/>
            <a:ext cx="457200" cy="414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" name="Group 40"/>
          <p:cNvGrpSpPr/>
          <p:nvPr/>
        </p:nvGrpSpPr>
        <p:grpSpPr>
          <a:xfrm>
            <a:off x="5791200" y="3429000"/>
            <a:ext cx="3048000" cy="3201194"/>
            <a:chOff x="5791200" y="3429000"/>
            <a:chExt cx="3048000" cy="3201194"/>
          </a:xfrm>
        </p:grpSpPr>
        <p:grpSp>
          <p:nvGrpSpPr>
            <p:cNvPr id="42" name="Group 30"/>
            <p:cNvGrpSpPr/>
            <p:nvPr/>
          </p:nvGrpSpPr>
          <p:grpSpPr>
            <a:xfrm>
              <a:off x="5791200" y="3505200"/>
              <a:ext cx="3048000" cy="3124200"/>
              <a:chOff x="5486400" y="3505200"/>
              <a:chExt cx="3352800" cy="3124200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>
                <a:off x="5486400" y="3505200"/>
                <a:ext cx="3352800" cy="162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5486400" y="3817620"/>
                <a:ext cx="3352800" cy="162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Rectangle 64"/>
              <p:cNvSpPr/>
              <p:nvPr/>
            </p:nvSpPr>
            <p:spPr>
              <a:xfrm>
                <a:off x="5486400" y="3505200"/>
                <a:ext cx="3352800" cy="3124200"/>
              </a:xfrm>
              <a:prstGeom prst="rect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6" name="Straight Connector 65"/>
              <p:cNvCxnSpPr/>
              <p:nvPr/>
            </p:nvCxnSpPr>
            <p:spPr>
              <a:xfrm>
                <a:off x="5486400" y="4130040"/>
                <a:ext cx="3352800" cy="162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5486400" y="4440832"/>
                <a:ext cx="3352800" cy="162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5486400" y="4754880"/>
                <a:ext cx="3352800" cy="162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486400" y="5067300"/>
                <a:ext cx="3352800" cy="162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5486400" y="5378092"/>
                <a:ext cx="3352800" cy="162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5486400" y="5690512"/>
                <a:ext cx="3352800" cy="162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5486400" y="6004560"/>
                <a:ext cx="3352800" cy="162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5486400" y="6315352"/>
                <a:ext cx="3352800" cy="162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Connector 42"/>
            <p:cNvCxnSpPr>
              <a:stCxn id="65" idx="0"/>
              <a:endCxn id="65" idx="2"/>
            </p:cNvCxnSpPr>
            <p:nvPr/>
          </p:nvCxnSpPr>
          <p:spPr>
            <a:xfrm rot="16200000" flipH="1">
              <a:off x="5753100" y="5067300"/>
              <a:ext cx="31242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7315200" y="3505200"/>
              <a:ext cx="1524000" cy="304800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315200" y="3810000"/>
              <a:ext cx="1524000" cy="304800"/>
            </a:xfrm>
            <a:prstGeom prst="rect">
              <a:avLst/>
            </a:prstGeom>
            <a:solidFill>
              <a:srgbClr val="804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315200" y="4114800"/>
              <a:ext cx="1524000" cy="304800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315200" y="4419600"/>
              <a:ext cx="1524000" cy="381000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315200" y="4800600"/>
              <a:ext cx="1524000" cy="3048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315200" y="5105400"/>
              <a:ext cx="1524000" cy="304800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315200" y="5410200"/>
              <a:ext cx="1524000" cy="304800"/>
            </a:xfrm>
            <a:prstGeom prst="rect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315200" y="5715000"/>
              <a:ext cx="1524000" cy="304800"/>
            </a:xfrm>
            <a:prstGeom prst="rect">
              <a:avLst/>
            </a:prstGeom>
            <a:solidFill>
              <a:srgbClr val="8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315200" y="6019800"/>
              <a:ext cx="1524000" cy="3048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400800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400800" y="37454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1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400800" y="4050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2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400800" y="4431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3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400800" y="47360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4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400800" y="50408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5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400800" y="53456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6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00800" y="56504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7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400800" y="5955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8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400800" y="62600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9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>
            <a:off x="304800" y="4800600"/>
            <a:ext cx="3505200" cy="685800"/>
            <a:chOff x="2057400" y="2971800"/>
            <a:chExt cx="3505200" cy="685800"/>
          </a:xfrm>
          <a:solidFill>
            <a:schemeClr val="tx2">
              <a:lumMod val="40000"/>
              <a:lumOff val="60000"/>
            </a:schemeClr>
          </a:solidFill>
        </p:grpSpPr>
        <p:cxnSp>
          <p:nvCxnSpPr>
            <p:cNvPr id="8" name="Straight Connector 7"/>
            <p:cNvCxnSpPr/>
            <p:nvPr/>
          </p:nvCxnSpPr>
          <p:spPr>
            <a:xfrm>
              <a:off x="2057400" y="3352800"/>
              <a:ext cx="3505200" cy="1588"/>
            </a:xfrm>
            <a:prstGeom prst="line">
              <a:avLst/>
            </a:prstGeom>
            <a:grpFill/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ounded Rectangle 8"/>
            <p:cNvSpPr/>
            <p:nvPr/>
          </p:nvSpPr>
          <p:spPr>
            <a:xfrm>
              <a:off x="2743200" y="2971800"/>
              <a:ext cx="2209800" cy="685800"/>
            </a:xfrm>
            <a:prstGeom prst="round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" name="Straight Connector 3"/>
          <p:cNvCxnSpPr/>
          <p:nvPr/>
        </p:nvCxnSpPr>
        <p:spPr>
          <a:xfrm rot="5400000">
            <a:off x="1029494" y="5143500"/>
            <a:ext cx="685006" cy="794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1410494" y="5142706"/>
            <a:ext cx="685006" cy="794"/>
          </a:xfrm>
          <a:prstGeom prst="line">
            <a:avLst/>
          </a:prstGeom>
          <a:ln w="76200" cmpd="sng">
            <a:solidFill>
              <a:srgbClr val="8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1867694" y="5142706"/>
            <a:ext cx="685006" cy="794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477294" y="5142706"/>
            <a:ext cx="685006" cy="794"/>
          </a:xfrm>
          <a:prstGeom prst="line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4800" y="6172200"/>
            <a:ext cx="3505200" cy="1588"/>
          </a:xfrm>
          <a:prstGeom prst="line">
            <a:avLst/>
          </a:prstGeom>
          <a:solidFill>
            <a:schemeClr val="tx2">
              <a:lumMod val="40000"/>
              <a:lumOff val="60000"/>
            </a:schemeClr>
          </a:solidFill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990600" y="5791200"/>
            <a:ext cx="2209800" cy="6858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1029494" y="6134100"/>
            <a:ext cx="685006" cy="794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410494" y="6133306"/>
            <a:ext cx="685006" cy="794"/>
          </a:xfrm>
          <a:prstGeom prst="line">
            <a:avLst/>
          </a:prstGeom>
          <a:ln w="76200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867694" y="6133306"/>
            <a:ext cx="685006" cy="794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2477294" y="6133306"/>
            <a:ext cx="685006" cy="794"/>
          </a:xfrm>
          <a:prstGeom prst="line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304800" y="3810000"/>
            <a:ext cx="3505200" cy="685800"/>
            <a:chOff x="304800" y="3810000"/>
            <a:chExt cx="3505200" cy="685800"/>
          </a:xfrm>
        </p:grpSpPr>
        <p:grpSp>
          <p:nvGrpSpPr>
            <p:cNvPr id="18" name="Group 13"/>
            <p:cNvGrpSpPr/>
            <p:nvPr/>
          </p:nvGrpSpPr>
          <p:grpSpPr>
            <a:xfrm>
              <a:off x="304800" y="3810000"/>
              <a:ext cx="3505200" cy="685800"/>
              <a:chOff x="2057400" y="2971800"/>
              <a:chExt cx="3505200" cy="685800"/>
            </a:xfrm>
            <a:solidFill>
              <a:schemeClr val="tx2">
                <a:lumMod val="40000"/>
                <a:lumOff val="60000"/>
              </a:schemeClr>
            </a:solidFill>
          </p:grpSpPr>
          <p:cxnSp>
            <p:nvCxnSpPr>
              <p:cNvPr id="23" name="Straight Connector 22"/>
              <p:cNvCxnSpPr/>
              <p:nvPr/>
            </p:nvCxnSpPr>
            <p:spPr>
              <a:xfrm>
                <a:off x="2057400" y="3352800"/>
                <a:ext cx="3505200" cy="1588"/>
              </a:xfrm>
              <a:prstGeom prst="line">
                <a:avLst/>
              </a:prstGeom>
              <a:grpFill/>
              <a:ln w="5715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ounded Rectangle 23"/>
              <p:cNvSpPr/>
              <p:nvPr/>
            </p:nvSpPr>
            <p:spPr>
              <a:xfrm>
                <a:off x="2743200" y="2971800"/>
                <a:ext cx="2209800" cy="685800"/>
              </a:xfrm>
              <a:prstGeom prst="round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Connector 18"/>
            <p:cNvCxnSpPr/>
            <p:nvPr/>
          </p:nvCxnSpPr>
          <p:spPr>
            <a:xfrm rot="5400000">
              <a:off x="1029494" y="4152900"/>
              <a:ext cx="685006" cy="794"/>
            </a:xfrm>
            <a:prstGeom prst="line">
              <a:avLst/>
            </a:prstGeom>
            <a:ln w="76200" cmpd="sng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1410494" y="4152106"/>
              <a:ext cx="685006" cy="794"/>
            </a:xfrm>
            <a:prstGeom prst="line">
              <a:avLst/>
            </a:prstGeom>
            <a:ln w="762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1867694" y="4152106"/>
              <a:ext cx="685006" cy="794"/>
            </a:xfrm>
            <a:prstGeom prst="line">
              <a:avLst/>
            </a:prstGeom>
            <a:ln w="762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2477294" y="4152106"/>
              <a:ext cx="685006" cy="794"/>
            </a:xfrm>
            <a:prstGeom prst="line">
              <a:avLst/>
            </a:prstGeom>
            <a:ln w="76200" cmpd="sng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5" name="Picture 2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0600" y="3886200"/>
            <a:ext cx="457200" cy="414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0600" y="4876800"/>
            <a:ext cx="457200" cy="414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0600" y="5943600"/>
            <a:ext cx="457200" cy="414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oup 27"/>
          <p:cNvGrpSpPr/>
          <p:nvPr/>
        </p:nvGrpSpPr>
        <p:grpSpPr>
          <a:xfrm>
            <a:off x="5791200" y="3429000"/>
            <a:ext cx="3048000" cy="3201194"/>
            <a:chOff x="5791200" y="3429000"/>
            <a:chExt cx="3048000" cy="3201194"/>
          </a:xfrm>
        </p:grpSpPr>
        <p:grpSp>
          <p:nvGrpSpPr>
            <p:cNvPr id="29" name="Group 30"/>
            <p:cNvGrpSpPr/>
            <p:nvPr/>
          </p:nvGrpSpPr>
          <p:grpSpPr>
            <a:xfrm>
              <a:off x="5791200" y="3505200"/>
              <a:ext cx="3048000" cy="3124200"/>
              <a:chOff x="5486400" y="3505200"/>
              <a:chExt cx="3352800" cy="3124200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>
                <a:off x="5486400" y="3505200"/>
                <a:ext cx="3352800" cy="162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5486400" y="3817620"/>
                <a:ext cx="3352800" cy="162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Rectangle 51"/>
              <p:cNvSpPr/>
              <p:nvPr/>
            </p:nvSpPr>
            <p:spPr>
              <a:xfrm>
                <a:off x="5486400" y="3505200"/>
                <a:ext cx="3352800" cy="3124200"/>
              </a:xfrm>
              <a:prstGeom prst="rect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>
                <a:off x="5486400" y="4130040"/>
                <a:ext cx="3352800" cy="162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5486400" y="4440832"/>
                <a:ext cx="3352800" cy="162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5486400" y="4754880"/>
                <a:ext cx="3352800" cy="162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5486400" y="5067300"/>
                <a:ext cx="3352800" cy="162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5486400" y="5378092"/>
                <a:ext cx="3352800" cy="162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5486400" y="5690512"/>
                <a:ext cx="3352800" cy="162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5486400" y="6004560"/>
                <a:ext cx="3352800" cy="162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5486400" y="6315352"/>
                <a:ext cx="3352800" cy="162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Connector 29"/>
            <p:cNvCxnSpPr>
              <a:stCxn id="52" idx="0"/>
              <a:endCxn id="52" idx="2"/>
            </p:cNvCxnSpPr>
            <p:nvPr/>
          </p:nvCxnSpPr>
          <p:spPr>
            <a:xfrm rot="16200000" flipH="1">
              <a:off x="5753100" y="5067300"/>
              <a:ext cx="31242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7315200" y="3505200"/>
              <a:ext cx="1524000" cy="304800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315200" y="3810000"/>
              <a:ext cx="1524000" cy="304800"/>
            </a:xfrm>
            <a:prstGeom prst="rect">
              <a:avLst/>
            </a:prstGeom>
            <a:solidFill>
              <a:srgbClr val="804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315200" y="4114800"/>
              <a:ext cx="1524000" cy="304800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315200" y="4419600"/>
              <a:ext cx="1524000" cy="381000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315200" y="4800600"/>
              <a:ext cx="1524000" cy="3048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315200" y="5105400"/>
              <a:ext cx="1524000" cy="304800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315200" y="5410200"/>
              <a:ext cx="1524000" cy="304800"/>
            </a:xfrm>
            <a:prstGeom prst="rect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315200" y="5715000"/>
              <a:ext cx="1524000" cy="304800"/>
            </a:xfrm>
            <a:prstGeom prst="rect">
              <a:avLst/>
            </a:prstGeom>
            <a:solidFill>
              <a:srgbClr val="8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315200" y="6019800"/>
              <a:ext cx="1524000" cy="3048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400800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00800" y="37454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1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400800" y="4050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2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400800" y="4431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3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400800" y="47360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4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400800" y="50408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5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400800" y="53456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6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400800" y="56504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7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400800" y="5955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8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400800" y="62600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9</a:t>
              </a:r>
            </a:p>
          </p:txBody>
        </p:sp>
      </p:grpSp>
      <p:sp>
        <p:nvSpPr>
          <p:cNvPr id="61" name="Rectangle 60"/>
          <p:cNvSpPr/>
          <p:nvPr/>
        </p:nvSpPr>
        <p:spPr>
          <a:xfrm>
            <a:off x="1981200" y="0"/>
            <a:ext cx="6316553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7375E"/>
                </a:solidFill>
              </a:rPr>
              <a:t>Calculate the value of each Resistor:</a:t>
            </a:r>
            <a:r>
              <a:rPr lang="en-GB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7375E"/>
                </a:solidFill>
              </a:rPr>
              <a:t> </a:t>
            </a:r>
          </a:p>
        </p:txBody>
      </p:sp>
      <p:grpSp>
        <p:nvGrpSpPr>
          <p:cNvPr id="63" name="Group 13"/>
          <p:cNvGrpSpPr/>
          <p:nvPr/>
        </p:nvGrpSpPr>
        <p:grpSpPr>
          <a:xfrm>
            <a:off x="304800" y="762000"/>
            <a:ext cx="3505200" cy="685800"/>
            <a:chOff x="2057400" y="2971800"/>
            <a:chExt cx="3505200" cy="685800"/>
          </a:xfrm>
          <a:solidFill>
            <a:schemeClr val="tx2">
              <a:lumMod val="40000"/>
              <a:lumOff val="60000"/>
            </a:schemeClr>
          </a:solidFill>
        </p:grpSpPr>
        <p:cxnSp>
          <p:nvCxnSpPr>
            <p:cNvPr id="68" name="Straight Connector 67"/>
            <p:cNvCxnSpPr/>
            <p:nvPr/>
          </p:nvCxnSpPr>
          <p:spPr>
            <a:xfrm>
              <a:off x="2057400" y="3352800"/>
              <a:ext cx="3505200" cy="1588"/>
            </a:xfrm>
            <a:prstGeom prst="line">
              <a:avLst/>
            </a:prstGeom>
            <a:grpFill/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ounded Rectangle 68"/>
            <p:cNvSpPr/>
            <p:nvPr/>
          </p:nvSpPr>
          <p:spPr>
            <a:xfrm>
              <a:off x="2743200" y="2971800"/>
              <a:ext cx="2209800" cy="685800"/>
            </a:xfrm>
            <a:prstGeom prst="round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4" name="Straight Connector 63"/>
          <p:cNvCxnSpPr/>
          <p:nvPr/>
        </p:nvCxnSpPr>
        <p:spPr>
          <a:xfrm rot="5400000">
            <a:off x="1029494" y="1104900"/>
            <a:ext cx="685006" cy="794"/>
          </a:xfrm>
          <a:prstGeom prst="line">
            <a:avLst/>
          </a:prstGeom>
          <a:ln w="76200" cmpd="sng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1410494" y="1104106"/>
            <a:ext cx="685006" cy="794"/>
          </a:xfrm>
          <a:prstGeom prst="line">
            <a:avLst/>
          </a:prstGeom>
          <a:ln w="7620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1867694" y="1104106"/>
            <a:ext cx="685006" cy="794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2477294" y="1104106"/>
            <a:ext cx="685006" cy="794"/>
          </a:xfrm>
          <a:prstGeom prst="line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1" name="Group 13"/>
          <p:cNvGrpSpPr/>
          <p:nvPr/>
        </p:nvGrpSpPr>
        <p:grpSpPr>
          <a:xfrm>
            <a:off x="304800" y="1752600"/>
            <a:ext cx="3505200" cy="685800"/>
            <a:chOff x="2057400" y="2971800"/>
            <a:chExt cx="3505200" cy="685800"/>
          </a:xfrm>
          <a:solidFill>
            <a:schemeClr val="tx2">
              <a:lumMod val="40000"/>
              <a:lumOff val="60000"/>
            </a:schemeClr>
          </a:solidFill>
        </p:grpSpPr>
        <p:cxnSp>
          <p:nvCxnSpPr>
            <p:cNvPr id="76" name="Straight Connector 75"/>
            <p:cNvCxnSpPr/>
            <p:nvPr/>
          </p:nvCxnSpPr>
          <p:spPr>
            <a:xfrm>
              <a:off x="2057400" y="3352800"/>
              <a:ext cx="3505200" cy="1588"/>
            </a:xfrm>
            <a:prstGeom prst="line">
              <a:avLst/>
            </a:prstGeom>
            <a:grpFill/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ounded Rectangle 76"/>
            <p:cNvSpPr/>
            <p:nvPr/>
          </p:nvSpPr>
          <p:spPr>
            <a:xfrm>
              <a:off x="2743200" y="2971800"/>
              <a:ext cx="2209800" cy="685800"/>
            </a:xfrm>
            <a:prstGeom prst="round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2" name="Straight Connector 71"/>
          <p:cNvCxnSpPr/>
          <p:nvPr/>
        </p:nvCxnSpPr>
        <p:spPr>
          <a:xfrm rot="5400000">
            <a:off x="1029494" y="2095500"/>
            <a:ext cx="685006" cy="794"/>
          </a:xfrm>
          <a:prstGeom prst="line">
            <a:avLst/>
          </a:prstGeom>
          <a:ln w="7620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1410494" y="2094706"/>
            <a:ext cx="685006" cy="794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1867694" y="2094706"/>
            <a:ext cx="685006" cy="794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2477294" y="2094706"/>
            <a:ext cx="685006" cy="794"/>
          </a:xfrm>
          <a:prstGeom prst="line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9" name="Group 13"/>
          <p:cNvGrpSpPr/>
          <p:nvPr/>
        </p:nvGrpSpPr>
        <p:grpSpPr>
          <a:xfrm>
            <a:off x="304800" y="2819400"/>
            <a:ext cx="3505200" cy="685800"/>
            <a:chOff x="2057400" y="2971800"/>
            <a:chExt cx="3505200" cy="685800"/>
          </a:xfrm>
          <a:solidFill>
            <a:schemeClr val="tx2">
              <a:lumMod val="40000"/>
              <a:lumOff val="60000"/>
            </a:schemeClr>
          </a:solidFill>
        </p:grpSpPr>
        <p:cxnSp>
          <p:nvCxnSpPr>
            <p:cNvPr id="84" name="Straight Connector 83"/>
            <p:cNvCxnSpPr/>
            <p:nvPr/>
          </p:nvCxnSpPr>
          <p:spPr>
            <a:xfrm>
              <a:off x="2057400" y="3352800"/>
              <a:ext cx="3505200" cy="1588"/>
            </a:xfrm>
            <a:prstGeom prst="line">
              <a:avLst/>
            </a:prstGeom>
            <a:grpFill/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ounded Rectangle 84"/>
            <p:cNvSpPr/>
            <p:nvPr/>
          </p:nvSpPr>
          <p:spPr>
            <a:xfrm>
              <a:off x="2743200" y="2971800"/>
              <a:ext cx="2209800" cy="685800"/>
            </a:xfrm>
            <a:prstGeom prst="round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0" name="Straight Connector 79"/>
          <p:cNvCxnSpPr/>
          <p:nvPr/>
        </p:nvCxnSpPr>
        <p:spPr>
          <a:xfrm rot="5400000">
            <a:off x="1029494" y="3162300"/>
            <a:ext cx="685006" cy="794"/>
          </a:xfrm>
          <a:prstGeom prst="line">
            <a:avLst/>
          </a:prstGeom>
          <a:ln w="7620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>
            <a:off x="1410494" y="3161506"/>
            <a:ext cx="685006" cy="794"/>
          </a:xfrm>
          <a:prstGeom prst="line">
            <a:avLst/>
          </a:prstGeom>
          <a:ln w="76200" cmpd="sng">
            <a:solidFill>
              <a:srgbClr val="8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1867694" y="3161506"/>
            <a:ext cx="685006" cy="794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>
            <a:off x="2477294" y="3161506"/>
            <a:ext cx="685006" cy="794"/>
          </a:xfrm>
          <a:prstGeom prst="line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6" name="Picture 8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0600" y="838200"/>
            <a:ext cx="457200" cy="414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" name="Picture 8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0600" y="2895600"/>
            <a:ext cx="457200" cy="414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" name="Picture 8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0600" y="1828800"/>
            <a:ext cx="457200" cy="414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DD543A2-33B8-43FC-B1BB-7FB621701D0C}"/>
              </a:ext>
            </a:extLst>
          </p:cNvPr>
          <p:cNvSpPr/>
          <p:nvPr/>
        </p:nvSpPr>
        <p:spPr>
          <a:xfrm>
            <a:off x="827585" y="260648"/>
            <a:ext cx="7488832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5400" b="1" dirty="0">
                <a:ln w="1905"/>
                <a:solidFill>
                  <a:srgbClr val="008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GB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PCB Component List</a:t>
            </a:r>
          </a:p>
          <a:p>
            <a:r>
              <a:rPr lang="en-GB" sz="3600" b="1" dirty="0">
                <a:ln w="1905"/>
                <a:solidFill>
                  <a:srgbClr val="8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</a:t>
            </a:r>
          </a:p>
        </p:txBody>
      </p:sp>
      <p:pic>
        <p:nvPicPr>
          <p:cNvPr id="5" name="Picture 10">
            <a:extLst>
              <a:ext uri="{FF2B5EF4-FFF2-40B4-BE49-F238E27FC236}">
                <a16:creationId xmlns:a16="http://schemas.microsoft.com/office/drawing/2014/main" id="{74ABD7FD-23BC-4128-9415-84EB219BB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13703">
            <a:off x="565489" y="3998000"/>
            <a:ext cx="1302555" cy="46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70CDC39-0092-48B6-94AD-88B516AC9E67}"/>
              </a:ext>
            </a:extLst>
          </p:cNvPr>
          <p:cNvCxnSpPr>
            <a:cxnSpLocks/>
          </p:cNvCxnSpPr>
          <p:nvPr/>
        </p:nvCxnSpPr>
        <p:spPr>
          <a:xfrm>
            <a:off x="1398362" y="4730232"/>
            <a:ext cx="2880320" cy="0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CD68332-B651-4102-90F5-B9C55398E45F}"/>
              </a:ext>
            </a:extLst>
          </p:cNvPr>
          <p:cNvCxnSpPr>
            <a:cxnSpLocks/>
          </p:cNvCxnSpPr>
          <p:nvPr/>
        </p:nvCxnSpPr>
        <p:spPr>
          <a:xfrm>
            <a:off x="5796136" y="2315507"/>
            <a:ext cx="2880320" cy="0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14C3C57-9F6F-4FAE-AA9B-E152AD3678A4}"/>
              </a:ext>
            </a:extLst>
          </p:cNvPr>
          <p:cNvCxnSpPr>
            <a:cxnSpLocks/>
          </p:cNvCxnSpPr>
          <p:nvPr/>
        </p:nvCxnSpPr>
        <p:spPr>
          <a:xfrm>
            <a:off x="1398362" y="6043840"/>
            <a:ext cx="2880320" cy="0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3" name="Picture 12" descr="Deepak Enterprise 100k ohm 1/4w 5% carbon film resistor - Set of 100:  Amazon.in: Industrial &amp; Scientific">
            <a:extLst>
              <a:ext uri="{FF2B5EF4-FFF2-40B4-BE49-F238E27FC236}">
                <a16:creationId xmlns:a16="http://schemas.microsoft.com/office/drawing/2014/main" id="{8F6D8052-768C-4571-A6A4-3EA9099787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929" y="5162416"/>
            <a:ext cx="1024433" cy="102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9C416D5-400C-46EE-9F0E-DD3423039C34}"/>
              </a:ext>
            </a:extLst>
          </p:cNvPr>
          <p:cNvCxnSpPr>
            <a:cxnSpLocks/>
          </p:cNvCxnSpPr>
          <p:nvPr/>
        </p:nvCxnSpPr>
        <p:spPr>
          <a:xfrm>
            <a:off x="5648876" y="3717032"/>
            <a:ext cx="2880320" cy="0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6" name="Picture 8" descr="300 Ohm 0.25W Carbon Film Resistor, Medium Quality">
            <a:extLst>
              <a:ext uri="{FF2B5EF4-FFF2-40B4-BE49-F238E27FC236}">
                <a16:creationId xmlns:a16="http://schemas.microsoft.com/office/drawing/2014/main" id="{6ADED6F1-75E2-4218-890F-DA760B9D8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285663" y="1451147"/>
            <a:ext cx="1020945" cy="1020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LDR Pinout, Working, Applications &amp; Datasheet">
            <a:extLst>
              <a:ext uri="{FF2B5EF4-FFF2-40B4-BE49-F238E27FC236}">
                <a16:creationId xmlns:a16="http://schemas.microsoft.com/office/drawing/2014/main" id="{E35F2666-0BA3-47D6-8784-F7268DB560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16855">
            <a:off x="4990922" y="4397246"/>
            <a:ext cx="1315909" cy="711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D44CCDA-7B7D-4B5B-BE47-9633650782D8}"/>
              </a:ext>
            </a:extLst>
          </p:cNvPr>
          <p:cNvCxnSpPr>
            <a:cxnSpLocks/>
          </p:cNvCxnSpPr>
          <p:nvPr/>
        </p:nvCxnSpPr>
        <p:spPr>
          <a:xfrm>
            <a:off x="5988383" y="5085184"/>
            <a:ext cx="2880320" cy="0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EF3304C-7428-45F6-9DC4-9067B76231CB}"/>
              </a:ext>
            </a:extLst>
          </p:cNvPr>
          <p:cNvCxnSpPr>
            <a:cxnSpLocks/>
          </p:cNvCxnSpPr>
          <p:nvPr/>
        </p:nvCxnSpPr>
        <p:spPr>
          <a:xfrm>
            <a:off x="5796136" y="6427476"/>
            <a:ext cx="2880320" cy="0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2" name="Picture 4" descr="L4RR5000H1D1 | 3 V Red LED 5mm Through Hole, Ledtech L4RR5000H1D1 | RS  Components">
            <a:extLst>
              <a:ext uri="{FF2B5EF4-FFF2-40B4-BE49-F238E27FC236}">
                <a16:creationId xmlns:a16="http://schemas.microsoft.com/office/drawing/2014/main" id="{58F0A341-9AF4-42F0-9EB8-0F74E87F2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07395">
            <a:off x="4907355" y="2915365"/>
            <a:ext cx="1141108" cy="1146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2N3904 Through Hole NPN Bipolar Transistors 50 Pcs: Amazon.co.uk: DIY &amp;  Tools">
            <a:extLst>
              <a:ext uri="{FF2B5EF4-FFF2-40B4-BE49-F238E27FC236}">
                <a16:creationId xmlns:a16="http://schemas.microsoft.com/office/drawing/2014/main" id="{F17FF62A-ED48-40EA-AE92-67E0BCE01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438" y="5512063"/>
            <a:ext cx="1020945" cy="1053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DAAE80E-068D-4CCB-A1D9-803770D0444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7544" y="1630291"/>
            <a:ext cx="1401504" cy="1028397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7752711-01F9-44F9-AB81-D1E1501BB12B}"/>
              </a:ext>
            </a:extLst>
          </p:cNvPr>
          <p:cNvCxnSpPr>
            <a:cxnSpLocks/>
          </p:cNvCxnSpPr>
          <p:nvPr/>
        </p:nvCxnSpPr>
        <p:spPr>
          <a:xfrm>
            <a:off x="1691680" y="2996952"/>
            <a:ext cx="2880320" cy="0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5458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04451" y="1547138"/>
            <a:ext cx="4771174" cy="2179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0757A60-92F9-4777-B24D-5A6ABBF068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4890" y="4204820"/>
            <a:ext cx="3267181" cy="17669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96F06C5-8553-4D67-9EF7-8D5CBF6ABC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749" y="4204820"/>
            <a:ext cx="2853427" cy="16584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1C44E69-C38A-48B0-9826-D98B1796A0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2824" y="4275315"/>
            <a:ext cx="2915907" cy="165849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8C457EC-9378-4751-BE41-D3955D74B025}"/>
              </a:ext>
            </a:extLst>
          </p:cNvPr>
          <p:cNvSpPr/>
          <p:nvPr/>
        </p:nvSpPr>
        <p:spPr>
          <a:xfrm>
            <a:off x="2483768" y="239758"/>
            <a:ext cx="7488832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5400" b="1" dirty="0">
                <a:ln w="1905"/>
                <a:solidFill>
                  <a:srgbClr val="008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GB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Soldering</a:t>
            </a:r>
          </a:p>
          <a:p>
            <a:r>
              <a:rPr lang="en-GB" sz="3600" b="1" dirty="0">
                <a:ln w="1905"/>
                <a:solidFill>
                  <a:srgbClr val="8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6118B2-76E8-48AE-93D1-9F9664DA2290}"/>
              </a:ext>
            </a:extLst>
          </p:cNvPr>
          <p:cNvSpPr txBox="1"/>
          <p:nvPr/>
        </p:nvSpPr>
        <p:spPr>
          <a:xfrm>
            <a:off x="5866567" y="4047724"/>
            <a:ext cx="1465426" cy="6663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75CC9E-7E99-41EE-BB9C-9660127EAE4A}"/>
              </a:ext>
            </a:extLst>
          </p:cNvPr>
          <p:cNvSpPr txBox="1"/>
          <p:nvPr/>
        </p:nvSpPr>
        <p:spPr>
          <a:xfrm>
            <a:off x="3033223" y="4344702"/>
            <a:ext cx="10081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5CB9A8-48CA-46CF-B60E-E0E6CB491B77}"/>
              </a:ext>
            </a:extLst>
          </p:cNvPr>
          <p:cNvSpPr txBox="1"/>
          <p:nvPr/>
        </p:nvSpPr>
        <p:spPr>
          <a:xfrm>
            <a:off x="319917" y="4278881"/>
            <a:ext cx="10081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034E56-EC57-42E9-BEED-32CF261D5275}"/>
              </a:ext>
            </a:extLst>
          </p:cNvPr>
          <p:cNvSpPr txBox="1"/>
          <p:nvPr/>
        </p:nvSpPr>
        <p:spPr>
          <a:xfrm>
            <a:off x="4633690" y="5683610"/>
            <a:ext cx="10081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367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Soldering Guide">
            <a:extLst>
              <a:ext uri="{FF2B5EF4-FFF2-40B4-BE49-F238E27FC236}">
                <a16:creationId xmlns:a16="http://schemas.microsoft.com/office/drawing/2014/main" id="{9AEFA859-A825-402E-809F-21EBA1D46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30" y="1052736"/>
            <a:ext cx="8083739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043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Quick soldering guide by adafruit. Make sure all of your joints are solid!  : consolerepair">
            <a:extLst>
              <a:ext uri="{FF2B5EF4-FFF2-40B4-BE49-F238E27FC236}">
                <a16:creationId xmlns:a16="http://schemas.microsoft.com/office/drawing/2014/main" id="{E5A91E4F-FAD6-4C23-AB3C-D095B44E1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6008" y="643466"/>
            <a:ext cx="7051983" cy="55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398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495</Words>
  <Application>Microsoft Office PowerPoint</Application>
  <PresentationFormat>On-screen Show (4:3)</PresentationFormat>
  <Paragraphs>99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</vt:lpstr>
      <vt:lpstr>Calibri</vt:lpstr>
      <vt:lpstr>Chalkboard</vt:lpstr>
      <vt:lpstr>Comic Sans MS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Eversley</cp:lastModifiedBy>
  <cp:revision>2</cp:revision>
  <dcterms:created xsi:type="dcterms:W3CDTF">2020-10-27T21:39:26Z</dcterms:created>
  <dcterms:modified xsi:type="dcterms:W3CDTF">2021-01-03T19:46:47Z</dcterms:modified>
</cp:coreProperties>
</file>